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"/>
      <p:bold r:id="rId26"/>
      <p:boldItalic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slide" Target="slides/slide19.xml"/><Relationship Id="rId28" Type="http://schemas.openxmlformats.org/officeDocument/2006/relationships/font" Target="fonts/OpenSansSemiBold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13a4335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213a4335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0d789dc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0d789dc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0d789dca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0d789dca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0d789dc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0d789dc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1043c9e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1043c9e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21dbb1fb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021dbb1fb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21dbb1fb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21dbb1fb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22c9235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22c9235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22c9235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22c923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13a43354d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213a43354d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0d789dc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0d789dc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13a43354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13a43354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13a43354d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13a43354d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1043c9e2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1043c9e2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1043c9e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1043c9e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1043c9e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1043c9e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0d789dc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0d789dc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0d789dca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0d789dc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0d789dca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0d789dca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0" y="0"/>
            <a:ext cx="305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 showMasterSp="0">
  <p:cSld name="45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7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1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9" name="Google Shape;79;p24"/>
          <p:cNvSpPr txBox="1"/>
          <p:nvPr>
            <p:ph type="title"/>
          </p:nvPr>
        </p:nvSpPr>
        <p:spPr>
          <a:xfrm>
            <a:off x="768728" y="1953970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25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6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7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8"/>
          <p:cNvSpPr/>
          <p:nvPr>
            <p:ph idx="2" type="pic"/>
          </p:nvPr>
        </p:nvSpPr>
        <p:spPr>
          <a:xfrm>
            <a:off x="6185389" y="0"/>
            <a:ext cx="2958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1"/>
          <p:cNvSpPr txBox="1"/>
          <p:nvPr>
            <p:ph type="title"/>
          </p:nvPr>
        </p:nvSpPr>
        <p:spPr>
          <a:xfrm>
            <a:off x="3111783" y="1038639"/>
            <a:ext cx="292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31"/>
          <p:cNvSpPr/>
          <p:nvPr>
            <p:ph idx="2" type="pic"/>
          </p:nvPr>
        </p:nvSpPr>
        <p:spPr>
          <a:xfrm>
            <a:off x="1285874" y="587184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Google Shape;99;p31"/>
          <p:cNvSpPr/>
          <p:nvPr>
            <p:ph idx="3" type="pic"/>
          </p:nvPr>
        </p:nvSpPr>
        <p:spPr>
          <a:xfrm>
            <a:off x="6336507" y="587183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" name="Google Shape;100;p31"/>
          <p:cNvSpPr/>
          <p:nvPr>
            <p:ph idx="4" type="pic"/>
          </p:nvPr>
        </p:nvSpPr>
        <p:spPr>
          <a:xfrm>
            <a:off x="1285874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31"/>
          <p:cNvSpPr/>
          <p:nvPr>
            <p:ph idx="5" type="pic"/>
          </p:nvPr>
        </p:nvSpPr>
        <p:spPr>
          <a:xfrm>
            <a:off x="6336507" y="2806509"/>
            <a:ext cx="1521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32"/>
          <p:cNvSpPr/>
          <p:nvPr>
            <p:ph idx="2" type="pic"/>
          </p:nvPr>
        </p:nvSpPr>
        <p:spPr>
          <a:xfrm>
            <a:off x="1674018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" name="Google Shape;105;p32"/>
          <p:cNvSpPr/>
          <p:nvPr>
            <p:ph idx="3" type="pic"/>
          </p:nvPr>
        </p:nvSpPr>
        <p:spPr>
          <a:xfrm>
            <a:off x="5123023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32"/>
          <p:cNvSpPr/>
          <p:nvPr>
            <p:ph idx="4" type="pic"/>
          </p:nvPr>
        </p:nvSpPr>
        <p:spPr>
          <a:xfrm>
            <a:off x="3398521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32"/>
          <p:cNvSpPr/>
          <p:nvPr>
            <p:ph idx="5" type="pic"/>
          </p:nvPr>
        </p:nvSpPr>
        <p:spPr>
          <a:xfrm>
            <a:off x="6847526" y="2206021"/>
            <a:ext cx="1405500" cy="20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33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33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33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33"/>
          <p:cNvSpPr/>
          <p:nvPr>
            <p:ph idx="5" type="pic"/>
          </p:nvPr>
        </p:nvSpPr>
        <p:spPr>
          <a:xfrm>
            <a:off x="7721580" y="2085432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33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33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33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33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33"/>
          <p:cNvSpPr/>
          <p:nvPr>
            <p:ph idx="13" type="pic"/>
          </p:nvPr>
        </p:nvSpPr>
        <p:spPr>
          <a:xfrm>
            <a:off x="7721580" y="3631500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33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>
  <p:cSld name="44_Custom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1521618" y="710026"/>
            <a:ext cx="2324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34"/>
          <p:cNvSpPr/>
          <p:nvPr>
            <p:ph idx="2" type="pic"/>
          </p:nvPr>
        </p:nvSpPr>
        <p:spPr>
          <a:xfrm>
            <a:off x="4035688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3" name="Google Shape;123;p34"/>
          <p:cNvSpPr/>
          <p:nvPr>
            <p:ph idx="3" type="pic"/>
          </p:nvPr>
        </p:nvSpPr>
        <p:spPr>
          <a:xfrm>
            <a:off x="5673602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4"/>
          <p:cNvSpPr/>
          <p:nvPr>
            <p:ph idx="4" type="pic"/>
          </p:nvPr>
        </p:nvSpPr>
        <p:spPr>
          <a:xfrm>
            <a:off x="7311515" y="542453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5" name="Google Shape;125;p34"/>
          <p:cNvSpPr/>
          <p:nvPr>
            <p:ph idx="5" type="pic"/>
          </p:nvPr>
        </p:nvSpPr>
        <p:spPr>
          <a:xfrm>
            <a:off x="239777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34"/>
          <p:cNvSpPr/>
          <p:nvPr>
            <p:ph idx="6" type="pic"/>
          </p:nvPr>
        </p:nvSpPr>
        <p:spPr>
          <a:xfrm>
            <a:off x="4035688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7" name="Google Shape;127;p34"/>
          <p:cNvSpPr/>
          <p:nvPr>
            <p:ph idx="7" type="pic"/>
          </p:nvPr>
        </p:nvSpPr>
        <p:spPr>
          <a:xfrm>
            <a:off x="5673602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34"/>
          <p:cNvSpPr/>
          <p:nvPr>
            <p:ph idx="8" type="pic"/>
          </p:nvPr>
        </p:nvSpPr>
        <p:spPr>
          <a:xfrm>
            <a:off x="7311515" y="2903278"/>
            <a:ext cx="1512000" cy="15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5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35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6"/>
          <p:cNvSpPr/>
          <p:nvPr>
            <p:ph idx="2" type="pic"/>
          </p:nvPr>
        </p:nvSpPr>
        <p:spPr>
          <a:xfrm>
            <a:off x="1266776" y="2137947"/>
            <a:ext cx="38022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1521618" y="409057"/>
            <a:ext cx="7334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37"/>
          <p:cNvSpPr/>
          <p:nvPr>
            <p:ph idx="2" type="pic"/>
          </p:nvPr>
        </p:nvSpPr>
        <p:spPr>
          <a:xfrm>
            <a:off x="1600957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37"/>
          <p:cNvSpPr/>
          <p:nvPr>
            <p:ph idx="3" type="pic"/>
          </p:nvPr>
        </p:nvSpPr>
        <p:spPr>
          <a:xfrm>
            <a:off x="4078818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0" name="Google Shape;140;p37"/>
          <p:cNvSpPr/>
          <p:nvPr>
            <p:ph idx="4" type="pic"/>
          </p:nvPr>
        </p:nvSpPr>
        <p:spPr>
          <a:xfrm>
            <a:off x="6556679" y="1280711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 txBox="1"/>
          <p:nvPr>
            <p:ph type="title"/>
          </p:nvPr>
        </p:nvSpPr>
        <p:spPr>
          <a:xfrm>
            <a:off x="1521618" y="710026"/>
            <a:ext cx="3000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38"/>
          <p:cNvSpPr/>
          <p:nvPr>
            <p:ph idx="2" type="pic"/>
          </p:nvPr>
        </p:nvSpPr>
        <p:spPr>
          <a:xfrm>
            <a:off x="5334001" y="885194"/>
            <a:ext cx="2793300" cy="337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Title Slide">
  <p:cSld name="40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/>
          <p:nvPr>
            <p:ph type="title"/>
          </p:nvPr>
        </p:nvSpPr>
        <p:spPr>
          <a:xfrm>
            <a:off x="1343025" y="782144"/>
            <a:ext cx="6458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846">
          <p15:clr>
            <a:srgbClr val="FBAE40"/>
          </p15:clr>
        </p15:guide>
        <p15:guide id="4" pos="4914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 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41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2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4"/>
          <p:cNvSpPr/>
          <p:nvPr/>
        </p:nvSpPr>
        <p:spPr>
          <a:xfrm>
            <a:off x="0" y="4718602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ru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1335" y="169772"/>
            <a:ext cx="738994" cy="2226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</p:sldLayoutIdLst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 pos="175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 pos="89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2725525" y="22164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644575" y="1117050"/>
            <a:ext cx="18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0"/>
            <a:ext cx="8572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8" y="0"/>
            <a:ext cx="894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4" y="0"/>
            <a:ext cx="894522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/>
        </p:nvSpPr>
        <p:spPr>
          <a:xfrm>
            <a:off x="719400" y="499325"/>
            <a:ext cx="7705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Open Sans"/>
                <a:ea typeface="Open Sans"/>
                <a:cs typeface="Open Sans"/>
                <a:sym typeface="Open Sans"/>
              </a:rPr>
              <a:t>Recomandări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Verificarea adresei de e-mail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Adăugarea opțiunii pentru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recuperarea parolei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Adăugarea unui câmp pentru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confirmarea parolei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17725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650" y="725850"/>
            <a:ext cx="882625" cy="8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2288" y="2131075"/>
            <a:ext cx="1244449" cy="12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3138" y="3695700"/>
            <a:ext cx="1009649" cy="10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6"/>
          <p:cNvSpPr txBox="1"/>
          <p:nvPr/>
        </p:nvSpPr>
        <p:spPr>
          <a:xfrm>
            <a:off x="613200" y="910800"/>
            <a:ext cx="7705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Disponibilitate în alte limbi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Varietate în opțiunile de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monedă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6" name="Google Shape;2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17725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975" y="962325"/>
            <a:ext cx="1324075" cy="13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1925" y="3046300"/>
            <a:ext cx="1450175" cy="1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7"/>
          <p:cNvSpPr txBox="1"/>
          <p:nvPr/>
        </p:nvSpPr>
        <p:spPr>
          <a:xfrm>
            <a:off x="674425" y="870975"/>
            <a:ext cx="77052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Personalizarea categoriei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de produs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●"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Deconectare automată după o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 perioadă de inactivitate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17725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737" y="692650"/>
            <a:ext cx="2127751" cy="212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425" y="3158975"/>
            <a:ext cx="1546374" cy="154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75" y="1587525"/>
            <a:ext cx="2826824" cy="28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8"/>
          <p:cNvSpPr txBox="1"/>
          <p:nvPr/>
        </p:nvSpPr>
        <p:spPr>
          <a:xfrm>
            <a:off x="589975" y="472775"/>
            <a:ext cx="803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Platforma prezintă un potențial uriaș, oferind funcționalități intuitive și inovatoare care răspund nevoilor utilizatorilor.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58"/>
          <p:cNvSpPr txBox="1"/>
          <p:nvPr/>
        </p:nvSpPr>
        <p:spPr>
          <a:xfrm>
            <a:off x="3177300" y="1395050"/>
            <a:ext cx="57153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Din punctul nostru de vedere, ar putea deveni un succes în țările din vestul Europei, unde există o cerere tot mai mare pentru soluții digitale moderne și accesibile.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200">
                <a:latin typeface="Open Sans"/>
                <a:ea typeface="Open Sans"/>
                <a:cs typeface="Open Sans"/>
                <a:sym typeface="Open Sans"/>
              </a:rPr>
              <a:t>Cu o strategie bine pusă la punct, proiectul are toate șansele să se remarce pe piață și să ofere valoare adăugată utilizatorilor.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00" y="411950"/>
            <a:ext cx="7749825" cy="46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0"/>
          <p:cNvSpPr/>
          <p:nvPr/>
        </p:nvSpPr>
        <p:spPr>
          <a:xfrm>
            <a:off x="2634500" y="1728975"/>
            <a:ext cx="3875100" cy="1685700"/>
          </a:xfrm>
          <a:prstGeom prst="rect">
            <a:avLst/>
          </a:prstGeom>
          <a:solidFill>
            <a:srgbClr val="FF6B08"/>
          </a:solidFill>
          <a:ln>
            <a:noFill/>
          </a:ln>
          <a:effectLst>
            <a:outerShdw blurRad="762000" rotWithShape="0" algn="t" dir="5400000" dist="254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3600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60"/>
          <p:cNvSpPr txBox="1"/>
          <p:nvPr/>
        </p:nvSpPr>
        <p:spPr>
          <a:xfrm>
            <a:off x="2513100" y="1803300"/>
            <a:ext cx="41178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Vă mulțumim pentru atenție!</a:t>
            </a:r>
            <a:endParaRPr b="1" sz="3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175" y="2956205"/>
            <a:ext cx="3875101" cy="324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80742">
            <a:off x="122250" y="115949"/>
            <a:ext cx="2208300" cy="185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07301">
            <a:off x="7001299" y="115962"/>
            <a:ext cx="2208300" cy="185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9775" y="3414675"/>
            <a:ext cx="2208300" cy="185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0"/>
            <a:ext cx="8572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000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81" y="0"/>
            <a:ext cx="61356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/>
        </p:nvSpPr>
        <p:spPr>
          <a:xfrm>
            <a:off x="674425" y="724700"/>
            <a:ext cx="7705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Aplicația testată este un sistem de gestiune financiară care permite utilizatorilor să înregistreze și să gestioneze venituri și cheltuieli. Utilizatorii pot vizualiza tranzacții, pot modifica și pot genera rapoarte.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Funcționalitățile principale includ autentificarea (Google sau formular), validarea emailului și a parolei, gestionarea categoriilor de tranzacții, comutarea între venituri și cheltuieli, schimbarea limbii și a temei </a:t>
            </a:r>
            <a:r>
              <a:rPr lang="ru" sz="24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cât</a:t>
            </a:r>
            <a:r>
              <a:rPr lang="ru" sz="2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și</a:t>
            </a: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 vizualizarea rapoartelor pe perioade diferite.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1" name="Google Shape;1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83350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6"/>
          <p:cNvSpPr txBox="1"/>
          <p:nvPr/>
        </p:nvSpPr>
        <p:spPr>
          <a:xfrm>
            <a:off x="613975" y="692650"/>
            <a:ext cx="7705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Cashify este o aplicație al cărei scop este gestionarea de venituri și cheltuieli, iar lipsa posibilității adăugării unor sume cu zecimale duce la o gestionare incorectă și ineficientă.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Veniturile și cheltuielile unui utilizator sunt variate și nu vin în sume fixe, iar prin păstrarea unei balanțe inexacte, crește șansa ca un utilizator să renunțe la folosirea aplicației.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175" y="183350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/>
          <p:nvPr/>
        </p:nvSpPr>
        <p:spPr>
          <a:xfrm>
            <a:off x="895275" y="598900"/>
            <a:ext cx="7705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Aplicația prezintă o eroare de tip blocker - </a:t>
            </a:r>
            <a:r>
              <a:rPr b="1" lang="ru" sz="2400">
                <a:latin typeface="Open Sans"/>
                <a:ea typeface="Open Sans"/>
                <a:cs typeface="Open Sans"/>
                <a:sym typeface="Open Sans"/>
              </a:rPr>
              <a:t>404 Not Found</a:t>
            </a: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 - care se produce prin acționarea opțiunii de Refresh a paginii. Eroarea se reproduce atât pe dispozitivele desktop cât și pe cele mobile și duce la blocarea completă a programului și nu permite efectuarea vreunei activități ulterioare.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738" y="2974763"/>
            <a:ext cx="67913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75" y="183350"/>
            <a:ext cx="10096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8"/>
          <p:cNvSpPr txBox="1"/>
          <p:nvPr/>
        </p:nvSpPr>
        <p:spPr>
          <a:xfrm>
            <a:off x="613975" y="692650"/>
            <a:ext cx="7705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O altă eroare se</a:t>
            </a:r>
            <a:r>
              <a:rPr lang="ru" sz="2400"/>
              <a:t>mnificativă care afectează utilizabilitatea aplicației este </a:t>
            </a:r>
            <a:r>
              <a:rPr lang="ru" sz="2400">
                <a:solidFill>
                  <a:srgbClr val="1D1C1D"/>
                </a:solidFill>
                <a:highlight>
                  <a:srgbClr val="FFFFFF"/>
                </a:highlight>
              </a:rPr>
              <a:t> lipsa câmpului de data din formularul de adăugare a unei tranzacții. Această eroare apare atunci când aplicația este folosită pe telefon.</a:t>
            </a:r>
            <a:endParaRPr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Câmpul de dată este prezent doar pe pagina principală, iar după modificarea datei și accesarea formularului de înregistrare a unei tranzacții, data se resetează la ziua curentă și utilizatorul nu poate să înregistreze tranzacția pentru data selectată.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7175" y="183350"/>
            <a:ext cx="10096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13" y="32388"/>
            <a:ext cx="8832570" cy="50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88" y="0"/>
            <a:ext cx="894522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" y="0"/>
            <a:ext cx="894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350" y="0"/>
            <a:ext cx="692650" cy="6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